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71" r:id="rId19"/>
    <p:sldId id="261" r:id="rId20"/>
    <p:sldId id="275" r:id="rId21"/>
  </p:sldIdLst>
  <p:sldSz cx="12192000" cy="6858000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4xeokd3d1xZmONzlqIlV8g4Qi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656936-86F6-4946-896B-423F282D41E6}">
  <a:tblStyle styleId="{48656936-86F6-4946-896B-423F282D41E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C2A5AC-11E5-4928-85C8-24F6BAF25FD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B194E2-16C4-4BF8-B293-C3452F27240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4A4B105-64CB-429F-BD71-FF9CDA407C83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E9F3D5-0D5A-4512-9FCF-1E1A3D32FBE6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FBA7-BC3E-40D9-8E33-C25D765EDEEF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C455E-FFAD-41CE-8688-082C2CC3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96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7868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4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A55C-5E64-B812-C6AC-B89172039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5FFEC-8E1E-1DDD-7D7D-44FC2574D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82B36-CF75-3D72-D894-FF5E8486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02963-11B1-71A8-C5C8-B5C8FB33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6077C-57CC-2546-2051-BA2C15EF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1B1D-292E-BF7C-67C2-E31E6B2C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FDEEB-B03A-CB81-D182-248FDC041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11BDA-1E1F-ED0B-B4F1-904EAB30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B922C-33F0-E819-BD5B-F210E502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8325B-0154-54DB-3D9D-BAF5B212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AE6405-A9A7-144C-7C63-5314BF62A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CFBC7-DED2-E1EE-A2A7-7103C4FD5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B60AF-FCBA-EF37-5EC6-E968417F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89448-C6E7-060D-CB69-1871386A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F6028-41B7-6BD5-F51B-1FA2139F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1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E17E-F7CC-4FBF-3013-12EBF64A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3B08-795C-B935-11B3-3D396C6BD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948FA-04A6-E7D3-8501-153DF578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E319E-1385-879D-A3E2-39EE6046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A7250-B14E-7896-7F5B-45E839D8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6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BD46-E208-08A2-B662-7AA79FF8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DA3AD-6FA1-7E4A-5AD2-E90F6E9A7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C596D-2672-B04E-E01E-C473F9ED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FCB5-A17B-D7D3-4540-0176DA65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EE765-3A82-4AD5-43D4-2FA1F599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F8D5-FB15-4EB1-26EF-79056CDD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2A3E1-A33A-C479-3332-1BE092333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33CC8-8E34-1850-2E48-76557775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1D9B7-A739-4D77-E38A-BBE871F7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38A6E-42DA-42B3-05EB-BB9B74A1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79CC4-1F79-05EB-001B-00D77B40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F477-56CA-66C4-3D6A-8C5BDEBF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9DB21-16C1-10B6-CEBA-EB8A2FA5F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8C9C6-4693-021A-67C3-DE8D80664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ED1CB-AC68-0843-F6EE-2B41BD897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7127B-8C09-2A05-2CCD-CBF0248F3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DCD29-9C4A-80DB-BDED-4EF5ADC6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E86215-41E2-8666-D6E0-5347DEFE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BB172-80C7-6ECC-1E91-65B25184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9C31-E3B8-FD29-365F-6A4956F2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7C865-17D9-A16D-7516-3DA060E6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1F12C-2100-643A-F97D-CA4B569B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682A2-4BF8-98EB-6AC4-47F506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0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1F911-6C8C-7B3B-3035-C7111147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FF51D-3E85-5D46-2A99-B80F9D65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BE702-56E8-AC50-9CED-F5B31425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1E92-9AE5-C73B-0121-9EDF1846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94215-70EA-E14B-A2FB-5E8C8A3E2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59037-8582-12EC-EB44-E01953319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BF1E9-D791-A19E-67FA-5BC71EDE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A741D-7A7E-96BC-D79E-B970FBA2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43587-87B3-5A34-B078-AA57936F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3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FD29-723B-C698-5E69-69D8A4D7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DCD69-E169-39F7-457F-6B547507C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070C0-67F5-AA8B-8567-DE53E28A6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D7F62-620C-F000-F0FC-2FC80325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5DD48-520B-A851-D2EA-6DEF0CD4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668EA-D66D-3017-F1BB-AC7C6C7C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801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C4CB4-D9B2-6E7C-BE40-43A651CD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24DC0-2394-2928-C94B-91498F27E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DA30D-7119-36A6-9614-7F84B9C52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05A8B-996B-FDD4-8DE1-EF8131CD7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BA24-EBC2-B661-0434-5B2DCA21D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5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57400" y="457200"/>
            <a:ext cx="84582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           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257300" y="1403074"/>
            <a:ext cx="10058400" cy="180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 dirty="0">
                <a:solidFill>
                  <a:schemeClr val="dk1"/>
                </a:solidFill>
              </a:rPr>
              <a:t>Annexure 4 :Presentation </a:t>
            </a:r>
            <a:r>
              <a:rPr lang="en-US" sz="4000" b="1" dirty="0"/>
              <a:t>for </a:t>
            </a:r>
            <a:r>
              <a:rPr lang="en-US" sz="4000" b="1" dirty="0">
                <a:solidFill>
                  <a:schemeClr val="dk1"/>
                </a:solidFill>
              </a:rPr>
              <a:t>Selection of Facilitation Agency for “Extension of Odisha Millets Mission to </a:t>
            </a:r>
            <a:r>
              <a:rPr lang="en-US" sz="4000" b="1" dirty="0">
                <a:highlight>
                  <a:srgbClr val="FFFF00"/>
                </a:highlight>
              </a:rPr>
              <a:t>XXXXXXXX</a:t>
            </a:r>
            <a:r>
              <a:rPr lang="en-US" sz="4000" b="1" dirty="0"/>
              <a:t> District</a:t>
            </a: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066800" y="4419600"/>
            <a:ext cx="10058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of NGO: </a:t>
            </a:r>
            <a:r>
              <a:rPr lang="en-US" sz="3200" b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xxxxxxxxxxxxx</a:t>
            </a:r>
            <a:endParaRPr>
              <a:highlight>
                <a:srgbClr val="FFFF00"/>
              </a:highlight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Applied for Block: </a:t>
            </a:r>
            <a:r>
              <a:rPr lang="en-US" sz="3200" b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xxxxxxxxxxxxx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444000" y="820674"/>
            <a:ext cx="11380200" cy="381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/>
              <a:t>5.4. AWARENESS CAMPAIGNS AND ADVOCACY ON MILLETS: (in proposed Block/ District)</a:t>
            </a:r>
            <a:endParaRPr sz="2000" b="1" dirty="0"/>
          </a:p>
        </p:txBody>
      </p:sp>
      <p:graphicFrame>
        <p:nvGraphicFramePr>
          <p:cNvPr id="148" name="Google Shape;148;p17"/>
          <p:cNvGraphicFramePr/>
          <p:nvPr>
            <p:extLst>
              <p:ext uri="{D42A27DB-BD31-4B8C-83A1-F6EECF244321}">
                <p14:modId xmlns:p14="http://schemas.microsoft.com/office/powerpoint/2010/main" val="3995220515"/>
              </p:ext>
            </p:extLst>
          </p:nvPr>
        </p:nvGraphicFramePr>
        <p:xfrm>
          <a:off x="444025" y="1451531"/>
          <a:ext cx="11380175" cy="4332087"/>
        </p:xfrm>
        <a:graphic>
          <a:graphicData uri="http://schemas.openxmlformats.org/drawingml/2006/table">
            <a:tbl>
              <a:tblPr firstRow="1" bandRow="1">
                <a:noFill/>
                <a:tableStyleId>{99E9F3D5-0D5A-4512-9FCF-1E1A3D32FBE6}</a:tableStyleId>
              </a:tblPr>
              <a:tblGrid>
                <a:gridCol w="342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7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08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(Block or Panchayat)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Remarks</a:t>
                      </a: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838202" y="228600"/>
            <a:ext cx="7719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2200" b="1" dirty="0"/>
              <a:t>5.4.1 </a:t>
            </a:r>
            <a:r>
              <a:rPr lang="en-US" sz="2200" b="1" dirty="0">
                <a:solidFill>
                  <a:schemeClr val="dk1"/>
                </a:solidFill>
              </a:rPr>
              <a:t>Photos </a:t>
            </a:r>
            <a:r>
              <a:rPr lang="en-US" sz="2200" b="1" dirty="0"/>
              <a:t>of Awareness Campaigns </a:t>
            </a:r>
            <a:endParaRPr sz="2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457200" y="879432"/>
            <a:ext cx="10896600" cy="381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5.6 PROMOTION OF AGRONOMIC PRACTICES SMI/LINE SOWING/ ETC) ON MILLETS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1" name="Google Shape;161;p21"/>
          <p:cNvGraphicFramePr/>
          <p:nvPr>
            <p:extLst>
              <p:ext uri="{D42A27DB-BD31-4B8C-83A1-F6EECF244321}">
                <p14:modId xmlns:p14="http://schemas.microsoft.com/office/powerpoint/2010/main" val="2674484980"/>
              </p:ext>
            </p:extLst>
          </p:nvPr>
        </p:nvGraphicFramePr>
        <p:xfrm>
          <a:off x="457200" y="1628080"/>
          <a:ext cx="11228831" cy="4392440"/>
        </p:xfrm>
        <a:graphic>
          <a:graphicData uri="http://schemas.openxmlformats.org/drawingml/2006/table">
            <a:tbl>
              <a:tblPr firstRow="1" bandRow="1">
                <a:noFill/>
                <a:tableStyleId>{99E9F3D5-0D5A-4512-9FCF-1E1A3D32FBE6}</a:tableStyleId>
              </a:tblPr>
              <a:tblGrid>
                <a:gridCol w="217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2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2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34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Agronomic</a:t>
                      </a:r>
                      <a:br>
                        <a:rPr lang="en-US" sz="2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 </a:t>
                      </a: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 of the Block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of the GP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villages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HHs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Covered 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3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3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63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838199" y="228600"/>
            <a:ext cx="1051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</a:rPr>
              <a:t>5.6.1 Photos Slide (PROMOTION OF AGRONOMIC PRACTICES </a:t>
            </a:r>
            <a:r>
              <a:rPr lang="en-US" sz="2000" b="1" dirty="0"/>
              <a:t>IN MILLETS</a:t>
            </a:r>
            <a:r>
              <a:rPr lang="en-US" sz="2000" b="1" dirty="0">
                <a:solidFill>
                  <a:schemeClr val="dk1"/>
                </a:solidFill>
              </a:rPr>
              <a:t>)</a:t>
            </a:r>
            <a:endParaRPr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541031" y="411481"/>
            <a:ext cx="10861535" cy="381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5.7 MILLET PROCESSING a</a:t>
            </a:r>
            <a:r>
              <a:rPr lang="en-US" sz="2000" b="1" dirty="0"/>
              <a:t>nd VALUE ADDITION UNIT: 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4" name="Google Shape;174;p25"/>
          <p:cNvGraphicFramePr/>
          <p:nvPr>
            <p:extLst>
              <p:ext uri="{D42A27DB-BD31-4B8C-83A1-F6EECF244321}">
                <p14:modId xmlns:p14="http://schemas.microsoft.com/office/powerpoint/2010/main" val="740539374"/>
              </p:ext>
            </p:extLst>
          </p:nvPr>
        </p:nvGraphicFramePr>
        <p:xfrm>
          <a:off x="541032" y="896172"/>
          <a:ext cx="10861536" cy="5504627"/>
        </p:xfrm>
        <a:graphic>
          <a:graphicData uri="http://schemas.openxmlformats.org/drawingml/2006/table">
            <a:tbl>
              <a:tblPr firstRow="1" bandRow="1">
                <a:noFill/>
                <a:tableStyleId>{99E9F3D5-0D5A-4512-9FCF-1E1A3D32FBE6}</a:tableStyleId>
              </a:tblPr>
              <a:tblGrid>
                <a:gridCol w="162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6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951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 of the Block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Processing Unit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Nos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villages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HHs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Qntls Processed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7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7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7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37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782702" y="228600"/>
            <a:ext cx="777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</a:rPr>
              <a:t>5.7.1 Photos Slide MILLET PROCESSING and Value Addition Unit: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762000" y="208725"/>
            <a:ext cx="9448800" cy="381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5.8 MILLET MARKETING 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7" name="Google Shape;187;p29"/>
          <p:cNvGraphicFramePr/>
          <p:nvPr>
            <p:extLst>
              <p:ext uri="{D42A27DB-BD31-4B8C-83A1-F6EECF244321}">
                <p14:modId xmlns:p14="http://schemas.microsoft.com/office/powerpoint/2010/main" val="3649419940"/>
              </p:ext>
            </p:extLst>
          </p:nvPr>
        </p:nvGraphicFramePr>
        <p:xfrm>
          <a:off x="575649" y="712572"/>
          <a:ext cx="11201824" cy="5404764"/>
        </p:xfrm>
        <a:graphic>
          <a:graphicData uri="http://schemas.openxmlformats.org/drawingml/2006/table">
            <a:tbl>
              <a:tblPr firstRow="1" bandRow="1">
                <a:noFill/>
                <a:tableStyleId>{99E9F3D5-0D5A-4512-9FCF-1E1A3D32FBE6}</a:tableStyleId>
              </a:tblPr>
              <a:tblGrid>
                <a:gridCol w="152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7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893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 of the Block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CBO through which Marketing was done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(SHG / FPO)</a:t>
                      </a: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Millet product              (Hulled / Graded / Powder, etc)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Marketing Agency 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(sold to)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villages</a:t>
                      </a:r>
                      <a:endParaRPr sz="1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Qntls per Year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Revenue 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(Rs.)</a:t>
                      </a: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8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8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8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8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782702" y="228600"/>
            <a:ext cx="777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</a:rPr>
              <a:t>5.8.1 Photos Slide MILLET Marketing: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787928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11049000" cy="533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MEMBERSHIP in any valid National/ State Level Network working on millets</a:t>
            </a:r>
            <a:endParaRPr sz="3700" dirty="0"/>
          </a:p>
        </p:txBody>
      </p:sp>
      <p:sp>
        <p:nvSpPr>
          <p:cNvPr id="196" name="Google Shape;196;p33"/>
          <p:cNvSpPr txBox="1">
            <a:spLocks noGrp="1"/>
          </p:cNvSpPr>
          <p:nvPr>
            <p:ph type="title" idx="4294967295"/>
          </p:nvPr>
        </p:nvSpPr>
        <p:spPr>
          <a:xfrm>
            <a:off x="0" y="3979863"/>
            <a:ext cx="1051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000" b="1" dirty="0"/>
              <a:t>7.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STAFF PROPOSED to be deployed for the project</a:t>
            </a:r>
            <a:endParaRPr sz="2000" dirty="0"/>
          </a:p>
        </p:txBody>
      </p:sp>
      <p:graphicFrame>
        <p:nvGraphicFramePr>
          <p:cNvPr id="195" name="Google Shape;195;p33"/>
          <p:cNvGraphicFramePr/>
          <p:nvPr/>
        </p:nvGraphicFramePr>
        <p:xfrm>
          <a:off x="609600" y="1219198"/>
          <a:ext cx="11049000" cy="2624990"/>
        </p:xfrm>
        <a:graphic>
          <a:graphicData uri="http://schemas.openxmlformats.org/drawingml/2006/table">
            <a:tbl>
              <a:tblPr firstRow="1" bandRow="1">
                <a:noFill/>
                <a:tableStyleId>{99E9F3D5-0D5A-4512-9FCF-1E1A3D32FBE6}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 No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of the Network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/  State 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Membership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Designation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of Yrs 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7" name="Google Shape;197;p33"/>
          <p:cNvGraphicFramePr/>
          <p:nvPr/>
        </p:nvGraphicFramePr>
        <p:xfrm>
          <a:off x="609600" y="4512925"/>
          <a:ext cx="11049000" cy="2118850"/>
        </p:xfrm>
        <a:graphic>
          <a:graphicData uri="http://schemas.openxmlformats.org/drawingml/2006/table">
            <a:tbl>
              <a:tblPr firstRow="1" bandRow="1">
                <a:noFill/>
                <a:tableStyleId>{99E9F3D5-0D5A-4512-9FCF-1E1A3D32FBE6}</a:tableStyleId>
              </a:tblPr>
              <a:tblGrid>
                <a:gridCol w="76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Sr No.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Name of the Staff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HIghest Qualification 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Area of expertise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No of years of experience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100" b="1" dirty="0"/>
              <a:t>8. </a:t>
            </a:r>
            <a:r>
              <a:rPr lang="en-US" sz="2100" b="1" dirty="0">
                <a:latin typeface="Calibri"/>
                <a:ea typeface="Calibri"/>
                <a:cs typeface="Calibri"/>
                <a:sym typeface="Calibri"/>
              </a:rPr>
              <a:t>Rewards and recognitions working on Agriculture (</a:t>
            </a:r>
            <a:r>
              <a:rPr lang="en-US" sz="2100" b="1" dirty="0"/>
              <a:t>only</a:t>
            </a:r>
            <a:r>
              <a:rPr lang="en-US" sz="2100" b="1" dirty="0">
                <a:latin typeface="Calibri"/>
                <a:ea typeface="Calibri"/>
                <a:cs typeface="Calibri"/>
                <a:sym typeface="Calibri"/>
              </a:rPr>
              <a:t> noteworthy achievements)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 txBox="1">
            <a:spLocks noGrp="1"/>
          </p:cNvSpPr>
          <p:nvPr>
            <p:ph idx="1"/>
          </p:nvPr>
        </p:nvSpPr>
        <p:spPr>
          <a:xfrm>
            <a:off x="838200" y="1441176"/>
            <a:ext cx="10515600" cy="4735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39000" y="133325"/>
            <a:ext cx="104394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400" b="1">
                <a:solidFill>
                  <a:schemeClr val="dk1"/>
                </a:solidFill>
              </a:rPr>
              <a:t>1. Annual Turnover for last 3 years</a:t>
            </a:r>
            <a:endParaRPr sz="2400"/>
          </a:p>
        </p:txBody>
      </p:sp>
      <p:sp>
        <p:nvSpPr>
          <p:cNvPr id="97" name="Google Shape;97;p2"/>
          <p:cNvSpPr txBox="1">
            <a:spLocks noGrp="1"/>
          </p:cNvSpPr>
          <p:nvPr>
            <p:ph type="title" idx="4294967295"/>
          </p:nvPr>
        </p:nvSpPr>
        <p:spPr>
          <a:xfrm>
            <a:off x="0" y="3375025"/>
            <a:ext cx="11252200" cy="96202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2. Working with Govt. (Experience of working on NRM/ Livelihood Projects such as Agriculture OWDM/ OTELP/ NABARD, etc..)</a:t>
            </a:r>
            <a:endParaRPr lang="en-US" sz="2200" dirty="0"/>
          </a:p>
        </p:txBody>
      </p:sp>
      <p:graphicFrame>
        <p:nvGraphicFramePr>
          <p:cNvPr id="96" name="Google Shape;96;p2"/>
          <p:cNvGraphicFramePr/>
          <p:nvPr>
            <p:extLst>
              <p:ext uri="{D42A27DB-BD31-4B8C-83A1-F6EECF244321}">
                <p14:modId xmlns:p14="http://schemas.microsoft.com/office/powerpoint/2010/main" val="1333230623"/>
              </p:ext>
            </p:extLst>
          </p:nvPr>
        </p:nvGraphicFramePr>
        <p:xfrm>
          <a:off x="1633250" y="604325"/>
          <a:ext cx="8763900" cy="2545150"/>
        </p:xfrm>
        <a:graphic>
          <a:graphicData uri="http://schemas.openxmlformats.org/drawingml/2006/table">
            <a:tbl>
              <a:tblPr firstRow="1" bandRow="1">
                <a:noFill/>
                <a:tableStyleId>{48656936-86F6-4946-896B-423F282D41E6}</a:tableStyleId>
              </a:tblPr>
              <a:tblGrid>
                <a:gridCol w="288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Sub Criteria 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Year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Annual Turnover (Rs. Lakhs)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Average Annual turn over in the 3 years 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2021-22</a:t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2020-21</a:t>
                      </a: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2019-20</a:t>
                      </a:r>
                      <a:endParaRPr sz="2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</a:rPr>
                        <a:t>Average Turnover for 3 years</a:t>
                      </a:r>
                      <a:endParaRPr sz="2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550" marR="705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8" name="Google Shape;98;p2"/>
          <p:cNvGraphicFramePr/>
          <p:nvPr>
            <p:extLst>
              <p:ext uri="{D42A27DB-BD31-4B8C-83A1-F6EECF244321}">
                <p14:modId xmlns:p14="http://schemas.microsoft.com/office/powerpoint/2010/main" val="1787718517"/>
              </p:ext>
            </p:extLst>
          </p:nvPr>
        </p:nvGraphicFramePr>
        <p:xfrm>
          <a:off x="292608" y="4356100"/>
          <a:ext cx="11713463" cy="2291080"/>
        </p:xfrm>
        <a:graphic>
          <a:graphicData uri="http://schemas.openxmlformats.org/drawingml/2006/table">
            <a:tbl>
              <a:tblPr bandRow="1">
                <a:noFill/>
                <a:tableStyleId>{3BC2A5AC-11E5-4928-85C8-24F6BAF25FD3}</a:tableStyleId>
              </a:tblPr>
              <a:tblGrid>
                <a:gridCol w="1417547">
                  <a:extLst>
                    <a:ext uri="{9D8B030D-6E8A-4147-A177-3AD203B41FA5}">
                      <a16:colId xmlns:a16="http://schemas.microsoft.com/office/drawing/2014/main" val="3725905977"/>
                    </a:ext>
                  </a:extLst>
                </a:gridCol>
                <a:gridCol w="1547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600">
                  <a:extLst>
                    <a:ext uri="{9D8B030D-6E8A-4147-A177-3AD203B41FA5}">
                      <a16:colId xmlns:a16="http://schemas.microsoft.com/office/drawing/2014/main" val="2440878711"/>
                    </a:ext>
                  </a:extLst>
                </a:gridCol>
                <a:gridCol w="1707067">
                  <a:extLst>
                    <a:ext uri="{9D8B030D-6E8A-4147-A177-3AD203B41FA5}">
                      <a16:colId xmlns:a16="http://schemas.microsoft.com/office/drawing/2014/main" val="3392209793"/>
                    </a:ext>
                  </a:extLst>
                </a:gridCol>
                <a:gridCol w="1920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District Name</a:t>
                      </a:r>
                      <a:endParaRPr sz="19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Block Name  </a:t>
                      </a:r>
                      <a:endParaRPr sz="19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Project Name</a:t>
                      </a:r>
                      <a:endParaRPr sz="19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Funding Agency/</a:t>
                      </a:r>
                      <a:r>
                        <a:rPr lang="en-US" sz="1900" b="1" dirty="0" err="1"/>
                        <a:t>Deptt</a:t>
                      </a:r>
                      <a:endParaRPr sz="19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1" dirty="0"/>
                        <a:t>No of Years of Experience</a:t>
                      </a:r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/>
                        <a:t>No of Beneficiaries Covered</a:t>
                      </a:r>
                      <a:endParaRPr sz="1900" b="1" dirty="0"/>
                    </a:p>
                  </a:txBody>
                  <a:tcPr marL="73025" marR="73025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73025" marR="73025" marT="63500" marB="63500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</a:txBody>
                  <a:tcPr marL="73025" marR="73025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1524000" y="2209800"/>
            <a:ext cx="8229600" cy="178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entury Gothic"/>
              <a:buNone/>
            </a:pPr>
            <a:r>
              <a:rPr lang="en-US" sz="10000" b="1">
                <a:latin typeface="Century Gothic"/>
                <a:ea typeface="Century Gothic"/>
                <a:cs typeface="Century Gothic"/>
                <a:sym typeface="Century Gothic"/>
              </a:rPr>
              <a:t>Thanks</a:t>
            </a:r>
            <a:endParaRPr sz="10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608775" y="297175"/>
            <a:ext cx="10981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100" b="1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1. Photos of Working with Govt projects </a:t>
            </a:r>
            <a:endParaRPr sz="3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365275" y="292375"/>
            <a:ext cx="11412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Experience with CBOs:</a:t>
            </a:r>
            <a:endParaRPr sz="3700" dirty="0"/>
          </a:p>
        </p:txBody>
      </p:sp>
      <p:graphicFrame>
        <p:nvGraphicFramePr>
          <p:cNvPr id="112" name="Google Shape;112;p5"/>
          <p:cNvGraphicFramePr/>
          <p:nvPr>
            <p:extLst>
              <p:ext uri="{D42A27DB-BD31-4B8C-83A1-F6EECF244321}">
                <p14:modId xmlns:p14="http://schemas.microsoft.com/office/powerpoint/2010/main" val="1514020064"/>
              </p:ext>
            </p:extLst>
          </p:nvPr>
        </p:nvGraphicFramePr>
        <p:xfrm>
          <a:off x="365275" y="824847"/>
          <a:ext cx="11531069" cy="5191903"/>
        </p:xfrm>
        <a:graphic>
          <a:graphicData uri="http://schemas.openxmlformats.org/drawingml/2006/table">
            <a:tbl>
              <a:tblPr firstRow="1" bandRow="1">
                <a:noFill/>
                <a:tableStyleId>{48656936-86F6-4946-896B-423F282D41E6}</a:tableStyleId>
              </a:tblPr>
              <a:tblGrid>
                <a:gridCol w="429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973">
                  <a:extLst>
                    <a:ext uri="{9D8B030D-6E8A-4147-A177-3AD203B41FA5}">
                      <a16:colId xmlns:a16="http://schemas.microsoft.com/office/drawing/2014/main" val="3497044286"/>
                    </a:ext>
                  </a:extLst>
                </a:gridCol>
                <a:gridCol w="1250973">
                  <a:extLst>
                    <a:ext uri="{9D8B030D-6E8A-4147-A177-3AD203B41FA5}">
                      <a16:colId xmlns:a16="http://schemas.microsoft.com/office/drawing/2014/main" val="2493935272"/>
                    </a:ext>
                  </a:extLst>
                </a:gridCol>
                <a:gridCol w="1250973">
                  <a:extLst>
                    <a:ext uri="{9D8B030D-6E8A-4147-A177-3AD203B41FA5}">
                      <a16:colId xmlns:a16="http://schemas.microsoft.com/office/drawing/2014/main" val="307619615"/>
                    </a:ext>
                  </a:extLst>
                </a:gridCol>
              </a:tblGrid>
              <a:tr h="5457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Proposed District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Proposed Block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299145661"/>
                  </a:ext>
                </a:extLst>
              </a:tr>
              <a:tr h="177488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Name of the CBOs (CBOs must have time span of at least 2 years)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No. of  CBOs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Formed/ Functioning since – Years 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Total members 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No. of  CBOs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Formed / Functioning since  Years 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Total members </a:t>
                      </a:r>
                      <a:endParaRPr sz="18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Farmer Producer Organization / Company</a:t>
                      </a: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SHGs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Farmers Clubs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Seed Banks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Seed Producer groups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Any Other (Mention)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1;p5">
            <a:extLst>
              <a:ext uri="{FF2B5EF4-FFF2-40B4-BE49-F238E27FC236}">
                <a16:creationId xmlns:a16="http://schemas.microsoft.com/office/drawing/2014/main" id="{9D42BA92-C130-91C9-E7BD-AAAD23C8E23E}"/>
              </a:ext>
            </a:extLst>
          </p:cNvPr>
          <p:cNvSpPr txBox="1">
            <a:spLocks/>
          </p:cNvSpPr>
          <p:nvPr/>
        </p:nvSpPr>
        <p:spPr>
          <a:xfrm>
            <a:off x="365275" y="292375"/>
            <a:ext cx="114126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US" sz="2100" b="1" dirty="0"/>
              <a:t>3. 1 Photos of Experience with CBOs: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34100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896600" cy="39319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AGRICULTURE EXPERIENCE (Non-Millets)</a:t>
            </a:r>
            <a:endParaRPr sz="21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0" name="Google Shape;120;p7"/>
          <p:cNvGraphicFramePr/>
          <p:nvPr>
            <p:extLst>
              <p:ext uri="{D42A27DB-BD31-4B8C-83A1-F6EECF244321}">
                <p14:modId xmlns:p14="http://schemas.microsoft.com/office/powerpoint/2010/main" val="4082114272"/>
              </p:ext>
            </p:extLst>
          </p:nvPr>
        </p:nvGraphicFramePr>
        <p:xfrm>
          <a:off x="609600" y="716277"/>
          <a:ext cx="11122152" cy="5885982"/>
        </p:xfrm>
        <a:graphic>
          <a:graphicData uri="http://schemas.openxmlformats.org/drawingml/2006/table">
            <a:tbl>
              <a:tblPr firstRow="1" bandRow="1">
                <a:noFill/>
                <a:tableStyleId>{F4A4B105-64CB-429F-BD71-FF9CDA407C83}</a:tableStyleId>
              </a:tblPr>
              <a:tblGrid>
                <a:gridCol w="467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25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Type of Intervention </a:t>
                      </a:r>
                      <a:endParaRPr sz="18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Name  of the District</a:t>
                      </a:r>
                      <a:endParaRPr sz="18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Name of the Block</a:t>
                      </a:r>
                      <a:endParaRPr sz="18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No. of GPs / Villages</a:t>
                      </a:r>
                      <a:endParaRPr sz="18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No. of HHs/beneficiaries </a:t>
                      </a:r>
                      <a:endParaRPr sz="18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Area Covered (ha)/No of units </a:t>
                      </a:r>
                      <a:endParaRPr sz="18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Seed Conservation/ Seed Production/ Landraces/ Seed Bank</a:t>
                      </a:r>
                      <a:endParaRPr sz="16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6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Promotion of Rice/ Pulses/ Vegetables/ other rainfed crops through awareness campaigns</a:t>
                      </a:r>
                      <a:endParaRPr sz="16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3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Experience in promotion of any prominent agronomic (SRI/ LT/ LS or any package of practices) practices in Rice/ Pulses/ Vegetables etc.. </a:t>
                      </a:r>
                      <a:endParaRPr sz="16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Arial" panose="020B0604020202020204" pitchFamily="34" charset="0"/>
                          <a:sym typeface="Arial"/>
                        </a:rPr>
                        <a:t>Experience of setting up Rice/ Pulses/ Vegetables processing (de-huller/ de-stoner/ grader/ cleaner/ cold storage/ de-</a:t>
                      </a:r>
                      <a:r>
                        <a:rPr lang="en-IN" sz="1600" b="1" i="0" u="none" strike="noStrike" cap="none" dirty="0" err="1">
                          <a:solidFill>
                            <a:schemeClr val="dk1"/>
                          </a:solidFill>
                          <a:latin typeface="Century Gothic"/>
                          <a:ea typeface="Arial" panose="020B0604020202020204" pitchFamily="34" charset="0"/>
                          <a:sym typeface="Arial"/>
                        </a:rPr>
                        <a:t>seeder</a:t>
                      </a:r>
                      <a:r>
                        <a:rPr lang="en-IN" sz="1600" b="1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Arial" panose="020B0604020202020204" pitchFamily="34" charset="0"/>
                          <a:sym typeface="Arial"/>
                        </a:rPr>
                        <a:t>) unit and promotion of processing and or value addition</a:t>
                      </a:r>
                      <a:endParaRPr lang="en-IN" sz="1600" b="1" i="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alibri" panose="020F0502020204030204" pitchFamily="34" charset="0"/>
                          <a:sym typeface="Arial"/>
                        </a:rPr>
                        <a:t>Experience of setting up Rice/ Pulses/ Vegetables marketing &amp; value addition through registered private agencies/ ORMAS/ any other agencies </a:t>
                      </a:r>
                      <a:endParaRPr lang="en-IN" sz="1600" b="1" i="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2112056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838199" y="228600"/>
            <a:ext cx="10318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200" b="1" dirty="0"/>
              <a:t>4.1 </a:t>
            </a:r>
            <a:r>
              <a:rPr lang="en-US" sz="2200" b="1" dirty="0">
                <a:solidFill>
                  <a:schemeClr val="dk1"/>
                </a:solidFill>
              </a:rPr>
              <a:t>Photos Slide</a:t>
            </a:r>
            <a:r>
              <a:rPr lang="en-US" sz="2200" b="1" dirty="0"/>
              <a:t>: Agriculture Experience (Non-Millets)</a:t>
            </a:r>
            <a:endParaRPr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327150" y="250125"/>
            <a:ext cx="107442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000" b="1" dirty="0">
                <a:solidFill>
                  <a:schemeClr val="dk1"/>
                </a:solidFill>
              </a:rPr>
              <a:t>5. EXPERIENCES ON MILLETS IN THE PROPOSED BLOCK / DISTRICT</a:t>
            </a:r>
            <a:endParaRPr sz="2000" dirty="0"/>
          </a:p>
        </p:txBody>
      </p:sp>
      <p:sp>
        <p:nvSpPr>
          <p:cNvPr id="139" name="Google Shape;139;p12"/>
          <p:cNvSpPr txBox="1">
            <a:spLocks noGrp="1"/>
          </p:cNvSpPr>
          <p:nvPr>
            <p:ph type="title" idx="4294967295"/>
          </p:nvPr>
        </p:nvSpPr>
        <p:spPr>
          <a:xfrm>
            <a:off x="0" y="746125"/>
            <a:ext cx="8229600" cy="381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1900" b="1" dirty="0">
                <a:solidFill>
                  <a:schemeClr val="dk1"/>
                </a:solidFill>
              </a:rPr>
              <a:t>5.1. MILLET SEED CONSERVATION</a:t>
            </a:r>
            <a:endParaRPr sz="4300" b="1" dirty="0"/>
          </a:p>
        </p:txBody>
      </p:sp>
      <p:graphicFrame>
        <p:nvGraphicFramePr>
          <p:cNvPr id="140" name="Google Shape;140;p12"/>
          <p:cNvGraphicFramePr/>
          <p:nvPr>
            <p:extLst>
              <p:ext uri="{D42A27DB-BD31-4B8C-83A1-F6EECF244321}">
                <p14:modId xmlns:p14="http://schemas.microsoft.com/office/powerpoint/2010/main" val="1497464266"/>
              </p:ext>
            </p:extLst>
          </p:nvPr>
        </p:nvGraphicFramePr>
        <p:xfrm>
          <a:off x="2354883" y="1319676"/>
          <a:ext cx="7446671" cy="2244433"/>
        </p:xfrm>
        <a:graphic>
          <a:graphicData uri="http://schemas.openxmlformats.org/drawingml/2006/table">
            <a:tbl>
              <a:tblPr firstRow="1" bandRow="1">
                <a:noFill/>
                <a:tableStyleId>{99E9F3D5-0D5A-4512-9FCF-1E1A3D32FBE6}</a:tableStyleId>
              </a:tblPr>
              <a:tblGrid>
                <a:gridCol w="276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07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 of Millet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Variety Name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 conserved (in Kg) 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1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1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Google Shape;140;p12">
            <a:extLst>
              <a:ext uri="{FF2B5EF4-FFF2-40B4-BE49-F238E27FC236}">
                <a16:creationId xmlns:a16="http://schemas.microsoft.com/office/drawing/2014/main" id="{AE55E6BC-149F-D623-3073-CCF9B74EF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952022"/>
              </p:ext>
            </p:extLst>
          </p:nvPr>
        </p:nvGraphicFramePr>
        <p:xfrm>
          <a:off x="479550" y="4479296"/>
          <a:ext cx="11197338" cy="2244433"/>
        </p:xfrm>
        <a:graphic>
          <a:graphicData uri="http://schemas.openxmlformats.org/drawingml/2006/table">
            <a:tbl>
              <a:tblPr firstRow="1" bandRow="1">
                <a:noFill/>
                <a:tableStyleId>{99E9F3D5-0D5A-4512-9FCF-1E1A3D32FBE6}</a:tableStyleId>
              </a:tblPr>
              <a:tblGrid>
                <a:gridCol w="276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0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07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 of the Block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of the GPs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villages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Covered (in Acre)</a:t>
                      </a:r>
                      <a:endParaRPr lang="en-US"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Produced (in Quintal)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1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1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139;p12">
            <a:extLst>
              <a:ext uri="{FF2B5EF4-FFF2-40B4-BE49-F238E27FC236}">
                <a16:creationId xmlns:a16="http://schemas.microsoft.com/office/drawing/2014/main" id="{9CF7FA3B-843A-2486-A580-A8279DDE8157}"/>
              </a:ext>
            </a:extLst>
          </p:cNvPr>
          <p:cNvSpPr txBox="1">
            <a:spLocks/>
          </p:cNvSpPr>
          <p:nvPr/>
        </p:nvSpPr>
        <p:spPr>
          <a:xfrm>
            <a:off x="479550" y="3905045"/>
            <a:ext cx="8229600" cy="381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sz="1900" b="1" dirty="0"/>
              <a:t>5.2. MILLET SEED PRODUCTION </a:t>
            </a:r>
            <a:endParaRPr lang="en-US" sz="43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;p11">
            <a:extLst>
              <a:ext uri="{FF2B5EF4-FFF2-40B4-BE49-F238E27FC236}">
                <a16:creationId xmlns:a16="http://schemas.microsoft.com/office/drawing/2014/main" id="{01685708-A100-CCDE-8AD1-991A79772A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228600"/>
            <a:ext cx="10318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200" b="1" dirty="0"/>
              <a:t>5.3.1 </a:t>
            </a:r>
            <a:r>
              <a:rPr lang="en-US" sz="2200" b="1" dirty="0">
                <a:solidFill>
                  <a:schemeClr val="dk1"/>
                </a:solidFill>
              </a:rPr>
              <a:t>Photos Slide</a:t>
            </a:r>
            <a:r>
              <a:rPr lang="en-US" sz="2200" b="1" dirty="0"/>
              <a:t>: Millets Seed Conservation and Production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26624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659</Words>
  <Application>Microsoft Office PowerPoint</Application>
  <PresentationFormat>Widescreen</PresentationFormat>
  <Paragraphs>116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Calibri</vt:lpstr>
      <vt:lpstr>Century Gothic</vt:lpstr>
      <vt:lpstr>Office Theme</vt:lpstr>
      <vt:lpstr>            </vt:lpstr>
      <vt:lpstr>1. Annual Turnover for last 3 years</vt:lpstr>
      <vt:lpstr>2. 1. Photos of Working with Govt projects </vt:lpstr>
      <vt:lpstr>3. Experience with CBOs:</vt:lpstr>
      <vt:lpstr>PowerPoint Presentation</vt:lpstr>
      <vt:lpstr>4. AGRICULTURE EXPERIENCE (Non-Millets)</vt:lpstr>
      <vt:lpstr>4.1 Photos Slide: Agriculture Experience (Non-Millets)</vt:lpstr>
      <vt:lpstr>5. EXPERIENCES ON MILLETS IN THE PROPOSED BLOCK / DISTRICT</vt:lpstr>
      <vt:lpstr>5.3.1 Photos Slide: Millets Seed Conservation and Production</vt:lpstr>
      <vt:lpstr>5.4. AWARENESS CAMPAIGNS AND ADVOCACY ON MILLETS: (in proposed Block/ District)</vt:lpstr>
      <vt:lpstr>5.4.1 Photos of Awareness Campaigns </vt:lpstr>
      <vt:lpstr>5.6 PROMOTION OF AGRONOMIC PRACTICES SMI/LINE SOWING/ ETC) ON MILLETS</vt:lpstr>
      <vt:lpstr>5.6.1 Photos Slide (PROMOTION OF AGRONOMIC PRACTICES IN MILLETS)</vt:lpstr>
      <vt:lpstr>5.7 MILLET PROCESSING and VALUE ADDITION UNIT: </vt:lpstr>
      <vt:lpstr>5.7.1 Photos Slide MILLET PROCESSING and Value Addition Unit:</vt:lpstr>
      <vt:lpstr>5.8 MILLET MARKETING </vt:lpstr>
      <vt:lpstr>5.8.1 Photos Slide MILLET Marketing:</vt:lpstr>
      <vt:lpstr>6. MEMBERSHIP in any valid National/ State Level Network working on millets</vt:lpstr>
      <vt:lpstr>8. Rewards and recognitions working on Agriculture (only noteworthy achievements)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User</dc:creator>
  <cp:lastModifiedBy>Ramani Ranjan</cp:lastModifiedBy>
  <cp:revision>20</cp:revision>
  <cp:lastPrinted>2023-01-17T09:40:51Z</cp:lastPrinted>
  <dcterms:created xsi:type="dcterms:W3CDTF">2006-08-16T00:00:00Z</dcterms:created>
  <dcterms:modified xsi:type="dcterms:W3CDTF">2023-01-21T14:11:37Z</dcterms:modified>
</cp:coreProperties>
</file>